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69" r:id="rId3"/>
    <p:sldId id="275" r:id="rId4"/>
    <p:sldId id="276" r:id="rId5"/>
    <p:sldId id="277" r:id="rId6"/>
    <p:sldId id="257" r:id="rId7"/>
    <p:sldId id="288" r:id="rId8"/>
    <p:sldId id="258" r:id="rId9"/>
    <p:sldId id="274" r:id="rId10"/>
    <p:sldId id="262" r:id="rId11"/>
    <p:sldId id="265" r:id="rId12"/>
    <p:sldId id="263" r:id="rId13"/>
    <p:sldId id="266" r:id="rId14"/>
    <p:sldId id="280" r:id="rId15"/>
    <p:sldId id="268" r:id="rId16"/>
    <p:sldId id="271" r:id="rId17"/>
    <p:sldId id="264" r:id="rId18"/>
    <p:sldId id="273" r:id="rId19"/>
    <p:sldId id="284" r:id="rId20"/>
    <p:sldId id="279" r:id="rId21"/>
    <p:sldId id="286" r:id="rId22"/>
    <p:sldId id="285" r:id="rId23"/>
    <p:sldId id="289"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25.01.2018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4400" dirty="0"/>
              <a:t> </a:t>
            </a:r>
            <a:r>
              <a:rPr lang="tr-TR" sz="4000" dirty="0"/>
              <a:t>İSLAMİ LİTERATÜRDE </a:t>
            </a:r>
            <a:br>
              <a:rPr lang="tr-TR" sz="4000" dirty="0"/>
            </a:br>
            <a:r>
              <a:rPr lang="tr-TR" sz="4000" dirty="0"/>
              <a:t>      </a:t>
            </a:r>
            <a:r>
              <a:rPr lang="tr-TR" sz="4000" dirty="0" smtClean="0"/>
              <a:t> </a:t>
            </a:r>
            <a:r>
              <a:rPr lang="tr-TR" sz="4000" dirty="0"/>
              <a:t>“SÖZ AHLAKI”</a:t>
            </a:r>
          </a:p>
        </p:txBody>
      </p:sp>
      <p:sp>
        <p:nvSpPr>
          <p:cNvPr id="3" name="Alt Başlık 2"/>
          <p:cNvSpPr>
            <a:spLocks noGrp="1"/>
          </p:cNvSpPr>
          <p:nvPr>
            <p:ph type="subTitle" idx="1"/>
          </p:nvPr>
        </p:nvSpPr>
        <p:spPr>
          <a:xfrm>
            <a:off x="1432560" y="2852936"/>
            <a:ext cx="2952328" cy="1728192"/>
          </a:xfrm>
        </p:spPr>
        <p:txBody>
          <a:bodyPr>
            <a:normAutofit/>
          </a:bodyPr>
          <a:lstStyle/>
          <a:p>
            <a:r>
              <a:rPr lang="tr-TR" b="1" dirty="0" smtClean="0"/>
              <a:t>ENİSE ERKOÇ</a:t>
            </a:r>
          </a:p>
          <a:p>
            <a:r>
              <a:rPr lang="tr-TR" b="1" dirty="0" smtClean="0"/>
              <a:t>AYDIN İL MÜFTÜ YARDIMCISI</a:t>
            </a:r>
            <a:endParaRPr lang="tr-TR" b="1" dirty="0"/>
          </a:p>
        </p:txBody>
      </p:sp>
      <p:pic>
        <p:nvPicPr>
          <p:cNvPr id="4" name="Picture 2" descr="C:\Users\PC\Desktop\RESİM\IMG_20151114_164802.jpg"/>
          <p:cNvPicPr>
            <a:picLocks noChangeAspect="1" noChangeArrowheads="1"/>
          </p:cNvPicPr>
          <p:nvPr/>
        </p:nvPicPr>
        <p:blipFill>
          <a:blip r:embed="rId2" cstate="print"/>
          <a:srcRect/>
          <a:stretch>
            <a:fillRect/>
          </a:stretch>
        </p:blipFill>
        <p:spPr bwMode="auto">
          <a:xfrm>
            <a:off x="4305124" y="2207938"/>
            <a:ext cx="4011292" cy="3453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ikdörtgen 4"/>
          <p:cNvSpPr/>
          <p:nvPr/>
        </p:nvSpPr>
        <p:spPr>
          <a:xfrm>
            <a:off x="2286000" y="2690336"/>
            <a:ext cx="4572000" cy="369332"/>
          </a:xfrm>
          <a:prstGeom prst="rect">
            <a:avLst/>
          </a:prstGeom>
        </p:spPr>
        <p:txBody>
          <a:bodyPr>
            <a:spAutoFit/>
          </a:bodyPr>
          <a:lstStyle/>
          <a:p>
            <a:endParaRPr lang="tr-TR" dirty="0">
              <a:solidFill>
                <a:srgbClr val="FF0000"/>
              </a:solidFill>
            </a:endParaRPr>
          </a:p>
        </p:txBody>
      </p:sp>
    </p:spTree>
    <p:extLst>
      <p:ext uri="{BB962C8B-B14F-4D97-AF65-F5344CB8AC3E}">
        <p14:creationId xmlns:p14="http://schemas.microsoft.com/office/powerpoint/2010/main" val="206384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Sözün Ayarı Nasıl Olmalı?</a:t>
            </a:r>
            <a:br>
              <a:rPr lang="tr-TR" b="1" dirty="0" smtClean="0"/>
            </a:br>
            <a:endParaRPr lang="tr-TR" dirty="0"/>
          </a:p>
        </p:txBody>
      </p:sp>
      <p:sp>
        <p:nvSpPr>
          <p:cNvPr id="3" name="2 İçerik Yer Tutucusu"/>
          <p:cNvSpPr>
            <a:spLocks noGrp="1"/>
          </p:cNvSpPr>
          <p:nvPr>
            <p:ph sz="half" idx="1"/>
          </p:nvPr>
        </p:nvSpPr>
        <p:spPr/>
        <p:txBody>
          <a:bodyPr>
            <a:normAutofit fontScale="92500" lnSpcReduction="20000"/>
          </a:bodyPr>
          <a:lstStyle/>
          <a:p>
            <a:r>
              <a:rPr lang="tr-TR" dirty="0" smtClean="0">
                <a:solidFill>
                  <a:srgbClr val="FF0000"/>
                </a:solidFill>
              </a:rPr>
              <a:t>3-Her Duyulan Doğru Olmayabilir, Aman Dikkat!</a:t>
            </a:r>
          </a:p>
          <a:p>
            <a:r>
              <a:rPr lang="tr-TR" dirty="0" smtClean="0"/>
              <a:t>“Eğer size Hak yoldan sapmış biri bir haber getirirse onun doğruluğunu araştırın. Yoksa bilmeyerek bir topluluğa karşı kötülük edersiniz de sonra yaptığınıza pişman olursunuz.” </a:t>
            </a:r>
            <a:r>
              <a:rPr lang="tr-TR" b="1" dirty="0" err="1" smtClean="0"/>
              <a:t>Hucurat</a:t>
            </a:r>
            <a:r>
              <a:rPr lang="tr-TR" b="1" dirty="0" smtClean="0"/>
              <a:t>, 49/6.</a:t>
            </a:r>
          </a:p>
          <a:p>
            <a:endParaRPr lang="tr-TR" dirty="0"/>
          </a:p>
        </p:txBody>
      </p:sp>
      <p:pic>
        <p:nvPicPr>
          <p:cNvPr id="1026" name="Picture 2" descr="C:\Users\PC\Desktop\RESİM\e..jpg"/>
          <p:cNvPicPr>
            <a:picLocks noGrp="1" noChangeAspect="1" noChangeArrowheads="1"/>
          </p:cNvPicPr>
          <p:nvPr>
            <p:ph sz="half" idx="2"/>
          </p:nvPr>
        </p:nvPicPr>
        <p:blipFill>
          <a:blip r:embed="rId2" cstate="print"/>
          <a:srcRect/>
          <a:stretch>
            <a:fillRect/>
          </a:stretch>
        </p:blipFill>
        <p:spPr bwMode="auto">
          <a:xfrm>
            <a:off x="5072636" y="1829722"/>
            <a:ext cx="3500462" cy="43577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Hepimiz bir nağmeye birer nota olabiliriz…</a:t>
            </a:r>
            <a:endParaRPr lang="tr-TR" sz="3200" dirty="0"/>
          </a:p>
        </p:txBody>
      </p:sp>
      <p:sp>
        <p:nvSpPr>
          <p:cNvPr id="3" name="2 İçerik Yer Tutucusu"/>
          <p:cNvSpPr>
            <a:spLocks noGrp="1"/>
          </p:cNvSpPr>
          <p:nvPr>
            <p:ph sz="half" idx="1"/>
          </p:nvPr>
        </p:nvSpPr>
        <p:spPr/>
        <p:txBody>
          <a:bodyPr>
            <a:normAutofit fontScale="85000" lnSpcReduction="20000"/>
          </a:bodyPr>
          <a:lstStyle/>
          <a:p>
            <a:r>
              <a:rPr lang="tr-TR" b="1" dirty="0" smtClean="0"/>
              <a:t>“…hiç şüphesiz inananlar kardeştir. O halde iki kardeşinizin arasını düzeltin ve Allah’tan korunun ki, rahmete eresiniz.” </a:t>
            </a:r>
          </a:p>
          <a:p>
            <a:r>
              <a:rPr lang="tr-TR" b="1" dirty="0" err="1" smtClean="0">
                <a:solidFill>
                  <a:srgbClr val="C00000"/>
                </a:solidFill>
              </a:rPr>
              <a:t>Hucurat</a:t>
            </a:r>
            <a:r>
              <a:rPr lang="tr-TR" b="1" dirty="0" smtClean="0">
                <a:solidFill>
                  <a:srgbClr val="C00000"/>
                </a:solidFill>
              </a:rPr>
              <a:t>, 49/10.</a:t>
            </a:r>
          </a:p>
          <a:p>
            <a:endParaRPr lang="tr-TR" dirty="0" smtClean="0"/>
          </a:p>
          <a:p>
            <a:r>
              <a:rPr lang="tr-TR" dirty="0" smtClean="0"/>
              <a:t>“</a:t>
            </a:r>
            <a:r>
              <a:rPr lang="tr-TR" i="1" dirty="0" smtClean="0"/>
              <a:t>Gıybetin girdiği yerden kardeşlik çıkar gider.”</a:t>
            </a:r>
          </a:p>
          <a:p>
            <a:r>
              <a:rPr lang="tr-TR" dirty="0" smtClean="0"/>
              <a:t>       </a:t>
            </a:r>
            <a:r>
              <a:rPr lang="tr-TR" dirty="0" err="1" smtClean="0"/>
              <a:t>Fudayl</a:t>
            </a:r>
            <a:r>
              <a:rPr lang="tr-TR" dirty="0" smtClean="0"/>
              <a:t> b. </a:t>
            </a:r>
            <a:r>
              <a:rPr lang="tr-TR" dirty="0" err="1" smtClean="0"/>
              <a:t>İyaz</a:t>
            </a:r>
            <a:endParaRPr lang="tr-TR" dirty="0"/>
          </a:p>
        </p:txBody>
      </p:sp>
      <p:pic>
        <p:nvPicPr>
          <p:cNvPr id="4098" name="Picture 2" descr="C:\Users\PC\Desktop\RESİM\IMG_20151114_114133.jpg"/>
          <p:cNvPicPr>
            <a:picLocks noGrp="1" noChangeAspect="1" noChangeArrowheads="1"/>
          </p:cNvPicPr>
          <p:nvPr>
            <p:ph sz="half" idx="2"/>
          </p:nvPr>
        </p:nvPicPr>
        <p:blipFill>
          <a:blip r:embed="rId2" cstate="print"/>
          <a:srcRect/>
          <a:stretch>
            <a:fillRect/>
          </a:stretch>
        </p:blipFill>
        <p:spPr bwMode="auto">
          <a:xfrm>
            <a:off x="5208731" y="1569704"/>
            <a:ext cx="3500461" cy="4572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Sözün Ayarı Nasıl Olmalı?</a:t>
            </a:r>
            <a:br>
              <a:rPr lang="tr-TR" b="1" dirty="0" smtClean="0"/>
            </a:br>
            <a:endParaRPr lang="tr-TR" dirty="0"/>
          </a:p>
        </p:txBody>
      </p:sp>
      <p:sp>
        <p:nvSpPr>
          <p:cNvPr id="3" name="2 İçerik Yer Tutucusu"/>
          <p:cNvSpPr>
            <a:spLocks noGrp="1"/>
          </p:cNvSpPr>
          <p:nvPr>
            <p:ph sz="half" idx="1"/>
          </p:nvPr>
        </p:nvSpPr>
        <p:spPr/>
        <p:txBody>
          <a:bodyPr>
            <a:normAutofit fontScale="92500" lnSpcReduction="20000"/>
          </a:bodyPr>
          <a:lstStyle/>
          <a:p>
            <a:r>
              <a:rPr lang="tr-TR" dirty="0" smtClean="0"/>
              <a:t>5-*Ey insanlar, içinizden bir topluluk başka bir toplulukla alay etmesin. Olur ki alay edilenler, onlardan daha iyi olabilirler. </a:t>
            </a:r>
          </a:p>
          <a:p>
            <a:r>
              <a:rPr lang="tr-TR" dirty="0" smtClean="0"/>
              <a:t>*Kadınlar da başka kadınlarla alay etmesinler. Alay edilen kadınlar kendilerinden daha iyi olabilirler. </a:t>
            </a:r>
            <a:r>
              <a:rPr lang="tr-TR" b="1" dirty="0" err="1" smtClean="0"/>
              <a:t>Hucurat</a:t>
            </a:r>
            <a:r>
              <a:rPr lang="tr-TR" b="1" dirty="0" smtClean="0"/>
              <a:t>, 49/11</a:t>
            </a:r>
            <a:r>
              <a:rPr lang="tr-TR" dirty="0" smtClean="0"/>
              <a:t>.</a:t>
            </a:r>
          </a:p>
          <a:p>
            <a:endParaRPr lang="tr-TR" dirty="0"/>
          </a:p>
        </p:txBody>
      </p:sp>
      <p:pic>
        <p:nvPicPr>
          <p:cNvPr id="7" name="Picture 2" descr="C:\Users\PC\Desktop\RESİM\IMG_20151114_135304.jpg"/>
          <p:cNvPicPr>
            <a:picLocks noGrp="1" noChangeAspect="1" noChangeArrowheads="1"/>
          </p:cNvPicPr>
          <p:nvPr>
            <p:ph sz="half" idx="2"/>
          </p:nvPr>
        </p:nvPicPr>
        <p:blipFill>
          <a:blip r:embed="rId2" cstate="print"/>
          <a:srcRect/>
          <a:stretch>
            <a:fillRect/>
          </a:stretch>
        </p:blipFill>
        <p:spPr bwMode="auto">
          <a:xfrm>
            <a:off x="5207484" y="1368893"/>
            <a:ext cx="3468972" cy="42923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Gıybet, sahibi için bir ağırlık ve kirdir. </a:t>
            </a:r>
            <a:br>
              <a:rPr lang="tr-TR" sz="3600" dirty="0" smtClean="0"/>
            </a:br>
            <a:r>
              <a:rPr lang="tr-TR" sz="3600" dirty="0" smtClean="0"/>
              <a:t>Bırak, o kir başkasının defterinde kalsın…</a:t>
            </a:r>
            <a:br>
              <a:rPr lang="tr-TR" sz="3600" dirty="0" smtClean="0"/>
            </a:br>
            <a:r>
              <a:rPr lang="tr-TR" b="1" dirty="0" smtClean="0"/>
              <a:t/>
            </a:r>
            <a:br>
              <a:rPr lang="tr-TR" b="1" dirty="0" smtClean="0"/>
            </a:br>
            <a:endParaRPr lang="tr-TR" dirty="0"/>
          </a:p>
        </p:txBody>
      </p:sp>
      <p:pic>
        <p:nvPicPr>
          <p:cNvPr id="6" name="Picture 2" descr="C:\Users\PC\Desktop\RESİM\GetAttachmentIDTIIHEV.jpg"/>
          <p:cNvPicPr>
            <a:picLocks noGrp="1" noChangeAspect="1" noChangeArrowheads="1"/>
          </p:cNvPicPr>
          <p:nvPr>
            <p:ph sz="half" idx="2"/>
          </p:nvPr>
        </p:nvPicPr>
        <p:blipFill>
          <a:blip r:embed="rId2" cstate="print"/>
          <a:srcRect/>
          <a:stretch>
            <a:fillRect/>
          </a:stretch>
        </p:blipFill>
        <p:spPr bwMode="auto">
          <a:xfrm>
            <a:off x="5580112" y="2379556"/>
            <a:ext cx="2016224" cy="29523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6 İçerik Yer Tutucusu"/>
          <p:cNvSpPr>
            <a:spLocks noGrp="1"/>
          </p:cNvSpPr>
          <p:nvPr>
            <p:ph sz="half" idx="1"/>
          </p:nvPr>
        </p:nvSpPr>
        <p:spPr/>
        <p:txBody>
          <a:bodyPr>
            <a:normAutofit lnSpcReduction="10000"/>
          </a:bodyPr>
          <a:lstStyle/>
          <a:p>
            <a:endParaRPr lang="tr-TR" dirty="0" smtClean="0"/>
          </a:p>
          <a:p>
            <a:endParaRPr lang="tr-TR" dirty="0" smtClean="0"/>
          </a:p>
          <a:p>
            <a:pPr>
              <a:buNone/>
            </a:pPr>
            <a:r>
              <a:rPr lang="tr-TR" sz="3200" dirty="0" smtClean="0"/>
              <a:t>    </a:t>
            </a:r>
            <a:r>
              <a:rPr lang="tr-TR" sz="3200" b="1" dirty="0" smtClean="0"/>
              <a:t>“Gıybet, kardeşini hoşuna gitmeyecek şekilde anmandır.” </a:t>
            </a:r>
            <a:r>
              <a:rPr lang="tr-TR" sz="3200" b="1" dirty="0" err="1" smtClean="0"/>
              <a:t>Tirmizi</a:t>
            </a:r>
            <a:r>
              <a:rPr lang="tr-TR" sz="3200" b="1" dirty="0" smtClean="0"/>
              <a:t>, </a:t>
            </a:r>
            <a:r>
              <a:rPr lang="tr-TR" sz="3200" b="1" dirty="0" err="1" smtClean="0"/>
              <a:t>Birr</a:t>
            </a:r>
            <a:r>
              <a:rPr lang="tr-TR" sz="3200" b="1" dirty="0" smtClean="0"/>
              <a:t>, 23.</a:t>
            </a:r>
            <a:br>
              <a:rPr lang="tr-TR" sz="3200" b="1" dirty="0" smtClean="0"/>
            </a:br>
            <a:endParaRPr lang="tr-TR" sz="3200" dirty="0" smtClean="0"/>
          </a:p>
          <a:p>
            <a:pPr>
              <a:buNone/>
            </a:pPr>
            <a:endParaRPr lang="tr-TR" sz="3200" dirty="0" smtClean="0"/>
          </a:p>
          <a:p>
            <a:pPr>
              <a:buNone/>
            </a:pPr>
            <a:endParaRPr lang="tr-TR" sz="3200" dirty="0" smtClean="0"/>
          </a:p>
          <a:p>
            <a:pPr>
              <a:buNone/>
            </a:pPr>
            <a:endParaRPr lang="tr-TR" sz="3200" dirty="0" smtClean="0"/>
          </a:p>
          <a:p>
            <a:endParaRPr lang="tr-TR" sz="3200" dirty="0" smtClean="0"/>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RESİM\GetAttachmentCUI33B76.jpg"/>
          <p:cNvPicPr>
            <a:picLocks noChangeAspect="1" noChangeArrowheads="1"/>
          </p:cNvPicPr>
          <p:nvPr/>
        </p:nvPicPr>
        <p:blipFill>
          <a:blip r:embed="rId2" cstate="print"/>
          <a:srcRect/>
          <a:stretch>
            <a:fillRect/>
          </a:stretch>
        </p:blipFill>
        <p:spPr bwMode="auto">
          <a:xfrm>
            <a:off x="1357290" y="357166"/>
            <a:ext cx="7358114" cy="621510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2 Dikdörtgen"/>
          <p:cNvSpPr/>
          <p:nvPr/>
        </p:nvSpPr>
        <p:spPr>
          <a:xfrm>
            <a:off x="1500166" y="928670"/>
            <a:ext cx="6816250" cy="2585323"/>
          </a:xfrm>
          <a:prstGeom prst="rect">
            <a:avLst/>
          </a:prstGeom>
        </p:spPr>
        <p:txBody>
          <a:bodyPr wrap="square">
            <a:spAutoFit/>
          </a:bodyPr>
          <a:lstStyle/>
          <a:p>
            <a:r>
              <a:rPr lang="tr-TR" dirty="0" smtClean="0"/>
              <a:t>Abdullah b. Abbas, bir gün </a:t>
            </a:r>
            <a:r>
              <a:rPr lang="tr-TR" dirty="0" err="1" smtClean="0"/>
              <a:t>Ka’b</a:t>
            </a:r>
            <a:r>
              <a:rPr lang="tr-TR" dirty="0" smtClean="0"/>
              <a:t>-</a:t>
            </a:r>
            <a:r>
              <a:rPr lang="tr-TR" dirty="0" err="1" smtClean="0"/>
              <a:t>ul</a:t>
            </a:r>
            <a:r>
              <a:rPr lang="tr-TR" dirty="0" smtClean="0"/>
              <a:t> </a:t>
            </a:r>
            <a:r>
              <a:rPr lang="tr-TR" dirty="0" err="1" smtClean="0"/>
              <a:t>Ahbar’a</a:t>
            </a:r>
            <a:r>
              <a:rPr lang="tr-TR" dirty="0" smtClean="0"/>
              <a:t> Tevrat’ta </a:t>
            </a:r>
            <a:r>
              <a:rPr lang="tr-TR" dirty="0" err="1" smtClean="0"/>
              <a:t>Rasulullah’ın</a:t>
            </a:r>
            <a:r>
              <a:rPr lang="tr-TR" dirty="0" smtClean="0"/>
              <a:t> (a.s.) vasıflarının nasıl anlatıldığını sorar. O da: “O’nun vasıfları Tevrat’ta şöyledir: </a:t>
            </a:r>
            <a:r>
              <a:rPr lang="tr-TR" b="1" dirty="0" smtClean="0"/>
              <a:t>“Muhammed b. Abdullah (a.s.)  Mekke’de doğacak, </a:t>
            </a:r>
            <a:r>
              <a:rPr lang="tr-TR" b="1" dirty="0" err="1" smtClean="0"/>
              <a:t>Tabe’ye</a:t>
            </a:r>
            <a:r>
              <a:rPr lang="tr-TR" b="1" dirty="0" smtClean="0"/>
              <a:t> (Medine’ye) hicret edecek, Şam’a hakim olacaktır</a:t>
            </a:r>
            <a:r>
              <a:rPr lang="tr-TR" b="1" dirty="0" smtClean="0">
                <a:solidFill>
                  <a:srgbClr val="C00000"/>
                </a:solidFill>
              </a:rPr>
              <a:t>. Kendisi ne kötü söz söyler, ne de çarşılarda yüksek sesle konuşur. </a:t>
            </a:r>
            <a:r>
              <a:rPr lang="tr-TR" b="1" dirty="0" smtClean="0"/>
              <a:t>Kötülüğe kötülükle karşılık vermez, bilakis affeder ve bağışlar. Ümmeti de bollukta ve darlıkta her yerde Allah’a </a:t>
            </a:r>
            <a:r>
              <a:rPr lang="tr-TR" b="1" dirty="0" err="1" smtClean="0"/>
              <a:t>hamd</a:t>
            </a:r>
            <a:r>
              <a:rPr lang="tr-TR" b="1" dirty="0" smtClean="0"/>
              <a:t> eder, O’nu (c.c.) yüceltirler.</a:t>
            </a:r>
            <a:r>
              <a:rPr lang="tr-TR" dirty="0" smtClean="0"/>
              <a:t>“</a:t>
            </a:r>
          </a:p>
          <a:p>
            <a:r>
              <a:rPr lang="tr-TR" dirty="0" smtClean="0"/>
              <a:t>    (</a:t>
            </a:r>
            <a:r>
              <a:rPr lang="tr-TR" dirty="0" err="1" smtClean="0"/>
              <a:t>Darimi</a:t>
            </a:r>
            <a:r>
              <a:rPr lang="tr-TR" dirty="0" smtClean="0"/>
              <a:t>, Mukaddime, 2.)</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Sözün Ayarı Nasıl Olmalı?</a:t>
            </a:r>
            <a:br>
              <a:rPr lang="tr-TR" b="1" dirty="0" smtClean="0"/>
            </a:br>
            <a:endParaRPr lang="tr-TR" dirty="0"/>
          </a:p>
        </p:txBody>
      </p:sp>
      <p:sp>
        <p:nvSpPr>
          <p:cNvPr id="3" name="2 İçerik Yer Tutucusu"/>
          <p:cNvSpPr>
            <a:spLocks noGrp="1"/>
          </p:cNvSpPr>
          <p:nvPr>
            <p:ph sz="half" idx="1"/>
          </p:nvPr>
        </p:nvSpPr>
        <p:spPr>
          <a:xfrm>
            <a:off x="1435608" y="1524000"/>
            <a:ext cx="4360528" cy="4663440"/>
          </a:xfrm>
        </p:spPr>
        <p:txBody>
          <a:bodyPr>
            <a:normAutofit fontScale="92500"/>
          </a:bodyPr>
          <a:lstStyle/>
          <a:p>
            <a:r>
              <a:rPr lang="tr-TR" dirty="0" smtClean="0"/>
              <a:t>*Birbirinizi </a:t>
            </a:r>
            <a:r>
              <a:rPr lang="tr-TR" dirty="0" smtClean="0"/>
              <a:t>ayıplamayın/karalamayın</a:t>
            </a:r>
            <a:r>
              <a:rPr lang="tr-TR" dirty="0" smtClean="0"/>
              <a:t>!</a:t>
            </a:r>
          </a:p>
          <a:p>
            <a:r>
              <a:rPr lang="tr-TR" dirty="0" smtClean="0"/>
              <a:t>*Birbirinize kötü lakaplar takmayın! (Aman ha,) imandan sonra </a:t>
            </a:r>
            <a:r>
              <a:rPr lang="tr-TR" dirty="0" err="1" smtClean="0"/>
              <a:t>fasık</a:t>
            </a:r>
            <a:r>
              <a:rPr lang="tr-TR" dirty="0" smtClean="0"/>
              <a:t> (günahkar, yoldan çıkmış) diye anılmak ne kötüdür. Kim tövbe etmezse, işte onlar zalimlerdir.” </a:t>
            </a:r>
          </a:p>
          <a:p>
            <a:r>
              <a:rPr lang="tr-TR" b="1" dirty="0" err="1" smtClean="0"/>
              <a:t>Hucurat</a:t>
            </a:r>
            <a:r>
              <a:rPr lang="tr-TR" b="1" dirty="0" smtClean="0"/>
              <a:t>, 49/11</a:t>
            </a:r>
            <a:r>
              <a:rPr lang="tr-TR" dirty="0" smtClean="0"/>
              <a:t>.</a:t>
            </a:r>
            <a:endParaRPr lang="tr-TR" dirty="0"/>
          </a:p>
        </p:txBody>
      </p:sp>
      <p:pic>
        <p:nvPicPr>
          <p:cNvPr id="7170" name="Picture 2" descr="C:\Users\PC\Desktop\RESİM\GetAttachment258M6JU2.jpg"/>
          <p:cNvPicPr>
            <a:picLocks noGrp="1" noChangeAspect="1" noChangeArrowheads="1"/>
          </p:cNvPicPr>
          <p:nvPr>
            <p:ph sz="half" idx="2"/>
          </p:nvPr>
        </p:nvPicPr>
        <p:blipFill>
          <a:blip r:embed="rId2" cstate="print"/>
          <a:srcRect/>
          <a:stretch>
            <a:fillRect/>
          </a:stretch>
        </p:blipFill>
        <p:spPr bwMode="auto">
          <a:xfrm>
            <a:off x="5940152" y="1700808"/>
            <a:ext cx="2880320"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RESİM\IMG_20151109_132355.jpg"/>
          <p:cNvPicPr>
            <a:picLocks noChangeAspect="1" noChangeArrowheads="1"/>
          </p:cNvPicPr>
          <p:nvPr/>
        </p:nvPicPr>
        <p:blipFill>
          <a:blip r:embed="rId2" cstate="print"/>
          <a:srcRect/>
          <a:stretch>
            <a:fillRect/>
          </a:stretch>
        </p:blipFill>
        <p:spPr bwMode="auto">
          <a:xfrm>
            <a:off x="1285852" y="142852"/>
            <a:ext cx="7394604" cy="635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Dikdörtgen"/>
          <p:cNvSpPr/>
          <p:nvPr/>
        </p:nvSpPr>
        <p:spPr>
          <a:xfrm>
            <a:off x="4211960" y="548680"/>
            <a:ext cx="4000512" cy="3046988"/>
          </a:xfrm>
          <a:prstGeom prst="rect">
            <a:avLst/>
          </a:prstGeom>
        </p:spPr>
        <p:txBody>
          <a:bodyPr wrap="square">
            <a:spAutoFit/>
          </a:bodyPr>
          <a:lstStyle/>
          <a:p>
            <a:r>
              <a:rPr lang="tr-TR" sz="2400" dirty="0" smtClean="0">
                <a:solidFill>
                  <a:schemeClr val="bg1"/>
                </a:solidFill>
              </a:rPr>
              <a:t>“Bir kez gönül yıktın ise, bu kıldığın namaz değil.</a:t>
            </a:r>
          </a:p>
          <a:p>
            <a:r>
              <a:rPr lang="tr-TR" sz="2400" dirty="0" smtClean="0">
                <a:solidFill>
                  <a:schemeClr val="bg1"/>
                </a:solidFill>
              </a:rPr>
              <a:t>Yetmiş iki millet elin yüzün </a:t>
            </a:r>
            <a:r>
              <a:rPr lang="tr-TR" sz="2400" dirty="0" err="1" smtClean="0">
                <a:solidFill>
                  <a:schemeClr val="bg1"/>
                </a:solidFill>
              </a:rPr>
              <a:t>yumaz</a:t>
            </a:r>
            <a:r>
              <a:rPr lang="tr-TR" sz="2400" dirty="0" smtClean="0">
                <a:solidFill>
                  <a:schemeClr val="bg1"/>
                </a:solidFill>
              </a:rPr>
              <a:t> değil.</a:t>
            </a:r>
          </a:p>
          <a:p>
            <a:endParaRPr lang="tr-TR" sz="2400" dirty="0" smtClean="0">
              <a:solidFill>
                <a:schemeClr val="bg1"/>
              </a:solidFill>
            </a:endParaRPr>
          </a:p>
          <a:p>
            <a:r>
              <a:rPr lang="tr-TR" sz="2400" dirty="0" smtClean="0">
                <a:solidFill>
                  <a:schemeClr val="bg1"/>
                </a:solidFill>
              </a:rPr>
              <a:t>Bir gönlü yaptın ise, er eteğin tuttun ise, </a:t>
            </a:r>
          </a:p>
          <a:p>
            <a:r>
              <a:rPr lang="tr-TR" sz="2400" dirty="0" smtClean="0">
                <a:solidFill>
                  <a:schemeClr val="bg1"/>
                </a:solidFill>
              </a:rPr>
              <a:t>Bir kez hayır ettin ise, binde bir ise az değil…”</a:t>
            </a:r>
          </a:p>
          <a:p>
            <a:r>
              <a:rPr lang="tr-TR" sz="2400" dirty="0" smtClean="0">
                <a:solidFill>
                  <a:schemeClr val="bg1"/>
                </a:solidFill>
              </a:rPr>
              <a:t>                                            * YUNUS EMRE*</a:t>
            </a:r>
            <a:endParaRPr lang="tr-TR" sz="2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RESİM\GetAttachmentZIUKV02D.jpg"/>
          <p:cNvPicPr>
            <a:picLocks noChangeAspect="1" noChangeArrowheads="1"/>
          </p:cNvPicPr>
          <p:nvPr/>
        </p:nvPicPr>
        <p:blipFill>
          <a:blip r:embed="rId2" cstate="print"/>
          <a:srcRect/>
          <a:stretch>
            <a:fillRect/>
          </a:stretch>
        </p:blipFill>
        <p:spPr bwMode="auto">
          <a:xfrm>
            <a:off x="1428728" y="928670"/>
            <a:ext cx="6858048" cy="5214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Sözün Ayarı Nasıl Olmalı?</a:t>
            </a:r>
            <a:endParaRPr lang="tr-TR" dirty="0"/>
          </a:p>
        </p:txBody>
      </p:sp>
      <p:sp>
        <p:nvSpPr>
          <p:cNvPr id="3" name="2 İçerik Yer Tutucusu"/>
          <p:cNvSpPr>
            <a:spLocks noGrp="1"/>
          </p:cNvSpPr>
          <p:nvPr>
            <p:ph sz="half" idx="1"/>
          </p:nvPr>
        </p:nvSpPr>
        <p:spPr/>
        <p:txBody>
          <a:bodyPr>
            <a:normAutofit fontScale="85000" lnSpcReduction="10000"/>
          </a:bodyPr>
          <a:lstStyle/>
          <a:p>
            <a:r>
              <a:rPr lang="tr-TR" dirty="0" smtClean="0"/>
              <a:t>6-*”Ey iman edenler, zannın çoğundan (doğruluğundan emin olmadığınız konuda fikir yürütmekten) kaçının, muhakkak ki, bazı zanlar suçtur/günahtır.</a:t>
            </a:r>
          </a:p>
          <a:p>
            <a:r>
              <a:rPr lang="tr-TR" dirty="0" smtClean="0"/>
              <a:t>*Tecessüs etmeyin (merakla başkalarının özel yaşantısını araştırmayın) !</a:t>
            </a:r>
          </a:p>
          <a:p>
            <a:r>
              <a:rPr lang="tr-TR" b="1" dirty="0" err="1" smtClean="0"/>
              <a:t>Hucurat</a:t>
            </a:r>
            <a:r>
              <a:rPr lang="tr-TR" b="1" dirty="0" smtClean="0"/>
              <a:t>, 49/12.</a:t>
            </a:r>
          </a:p>
          <a:p>
            <a:endParaRPr lang="tr-TR" dirty="0"/>
          </a:p>
        </p:txBody>
      </p:sp>
      <p:pic>
        <p:nvPicPr>
          <p:cNvPr id="3074" name="Picture 2" descr="C:\Users\PC\Desktop\RESİM\ae.jpg"/>
          <p:cNvPicPr>
            <a:picLocks noGrp="1" noChangeAspect="1" noChangeArrowheads="1"/>
          </p:cNvPicPr>
          <p:nvPr>
            <p:ph sz="half" idx="2"/>
          </p:nvPr>
        </p:nvPicPr>
        <p:blipFill>
          <a:blip r:embed="rId2" cstate="print"/>
          <a:srcRect/>
          <a:stretch>
            <a:fillRect/>
          </a:stretch>
        </p:blipFill>
        <p:spPr bwMode="auto">
          <a:xfrm>
            <a:off x="5364088" y="1569704"/>
            <a:ext cx="3133581" cy="4572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Sözün Ayarı Nasıl Olmalı?</a:t>
            </a:r>
            <a:br>
              <a:rPr lang="tr-TR" b="1" dirty="0" smtClean="0"/>
            </a:br>
            <a:endParaRPr lang="tr-TR" dirty="0"/>
          </a:p>
        </p:txBody>
      </p:sp>
      <p:sp>
        <p:nvSpPr>
          <p:cNvPr id="3" name="2 İçerik Yer Tutucusu"/>
          <p:cNvSpPr>
            <a:spLocks noGrp="1"/>
          </p:cNvSpPr>
          <p:nvPr>
            <p:ph sz="half" idx="1"/>
          </p:nvPr>
        </p:nvSpPr>
        <p:spPr/>
        <p:txBody>
          <a:bodyPr>
            <a:normAutofit fontScale="85000" lnSpcReduction="20000"/>
          </a:bodyPr>
          <a:lstStyle/>
          <a:p>
            <a:endParaRPr lang="tr-TR" dirty="0" smtClean="0"/>
          </a:p>
          <a:p>
            <a:r>
              <a:rPr lang="tr-TR" dirty="0" smtClean="0"/>
              <a:t>*Kiminiz de kiminizin gıybetini yapmasın. Biriniz, ölü kardeşinin etini yemekten hoşlanır mı? İşte bakın, bundan tiksindiniz değil mi?</a:t>
            </a:r>
          </a:p>
          <a:p>
            <a:r>
              <a:rPr lang="tr-TR" dirty="0" smtClean="0"/>
              <a:t> Allah’tan korkun, şüphesiz ki Allah tövbeleri çokça kabul edendir ve çok merhametlidir.” </a:t>
            </a:r>
          </a:p>
          <a:p>
            <a:r>
              <a:rPr lang="tr-TR" b="1" dirty="0" err="1" smtClean="0"/>
              <a:t>Hucurat</a:t>
            </a:r>
            <a:r>
              <a:rPr lang="tr-TR" b="1" dirty="0" smtClean="0"/>
              <a:t>, 49/12.</a:t>
            </a:r>
          </a:p>
          <a:p>
            <a:endParaRPr lang="tr-TR" dirty="0"/>
          </a:p>
        </p:txBody>
      </p:sp>
      <p:pic>
        <p:nvPicPr>
          <p:cNvPr id="6146" name="Picture 2" descr="C:\Users\PC\Desktop\RESİM\IMG_20151114_094811.jpg"/>
          <p:cNvPicPr>
            <a:picLocks noGrp="1" noChangeAspect="1" noChangeArrowheads="1"/>
          </p:cNvPicPr>
          <p:nvPr>
            <p:ph sz="half" idx="2"/>
          </p:nvPr>
        </p:nvPicPr>
        <p:blipFill>
          <a:blip r:embed="rId2" cstate="print"/>
          <a:srcRect/>
          <a:stretch>
            <a:fillRect/>
          </a:stretch>
        </p:blipFill>
        <p:spPr bwMode="auto">
          <a:xfrm>
            <a:off x="5276850" y="1571612"/>
            <a:ext cx="3657600" cy="4572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  </a:t>
            </a:r>
            <a:r>
              <a:rPr lang="tr-TR" sz="4000" dirty="0" smtClean="0">
                <a:latin typeface="Andalus" panose="02020603050405020304" pitchFamily="18" charset="-78"/>
                <a:cs typeface="Andalus" panose="02020603050405020304" pitchFamily="18" charset="-78"/>
              </a:rPr>
              <a:t>gönül dünyamızdan…</a:t>
            </a:r>
            <a:endParaRPr lang="tr-TR" sz="4000" dirty="0">
              <a:latin typeface="Andalus" panose="02020603050405020304" pitchFamily="18" charset="-78"/>
              <a:cs typeface="Andalus" panose="02020603050405020304" pitchFamily="18" charset="-78"/>
            </a:endParaRPr>
          </a:p>
        </p:txBody>
      </p:sp>
      <p:sp>
        <p:nvSpPr>
          <p:cNvPr id="3" name="2 İçerik Yer Tutucusu"/>
          <p:cNvSpPr>
            <a:spLocks noGrp="1"/>
          </p:cNvSpPr>
          <p:nvPr>
            <p:ph idx="1"/>
          </p:nvPr>
        </p:nvSpPr>
        <p:spPr/>
        <p:txBody>
          <a:bodyPr>
            <a:normAutofit fontScale="92500" lnSpcReduction="10000"/>
          </a:bodyPr>
          <a:lstStyle/>
          <a:p>
            <a:r>
              <a:rPr lang="tr-TR" sz="2400" dirty="0" smtClean="0"/>
              <a:t>Sözü bilen kişinin, yüzünü ak ede bir söz.</a:t>
            </a:r>
          </a:p>
          <a:p>
            <a:r>
              <a:rPr lang="tr-TR" sz="2400" dirty="0" smtClean="0"/>
              <a:t>Sözü pişirip diyenin işini sağ ede bir söz.</a:t>
            </a:r>
          </a:p>
          <a:p>
            <a:r>
              <a:rPr lang="tr-TR" sz="2400" dirty="0" smtClean="0"/>
              <a:t>Söz ola kese savaşı, söz ola kestire başı.</a:t>
            </a:r>
          </a:p>
          <a:p>
            <a:r>
              <a:rPr lang="tr-TR" sz="2400" dirty="0" smtClean="0"/>
              <a:t>Söz ola </a:t>
            </a:r>
            <a:r>
              <a:rPr lang="tr-TR" sz="2400" dirty="0" err="1" smtClean="0"/>
              <a:t>ağulu</a:t>
            </a:r>
            <a:r>
              <a:rPr lang="tr-TR" sz="2400" dirty="0" smtClean="0"/>
              <a:t> aşı, bal ile yağ ede bir söz.</a:t>
            </a:r>
          </a:p>
          <a:p>
            <a:endParaRPr lang="tr-TR" sz="2400" dirty="0" smtClean="0"/>
          </a:p>
          <a:p>
            <a:r>
              <a:rPr lang="tr-TR" sz="2400" dirty="0" smtClean="0"/>
              <a:t>Kişi bile söz demini, demeye sözün kemini.</a:t>
            </a:r>
          </a:p>
          <a:p>
            <a:r>
              <a:rPr lang="tr-TR" sz="2400" dirty="0" smtClean="0"/>
              <a:t>Bu cihan cehennemini sekiz cennet ede bir söz.</a:t>
            </a:r>
          </a:p>
          <a:p>
            <a:r>
              <a:rPr lang="tr-TR" sz="2400" dirty="0" smtClean="0"/>
              <a:t>Yunus şimdi söz yatından, söyle sözü gayetinden.</a:t>
            </a:r>
          </a:p>
          <a:p>
            <a:r>
              <a:rPr lang="tr-TR" sz="2400" dirty="0" smtClean="0"/>
              <a:t>Pek sakın O Şah katından, seni ırak ede bir söz. </a:t>
            </a:r>
            <a:r>
              <a:rPr lang="tr-TR" sz="2400" dirty="0" smtClean="0"/>
              <a:t>-               </a:t>
            </a:r>
            <a:r>
              <a:rPr lang="tr-TR" sz="2400" b="1" dirty="0" smtClean="0"/>
              <a:t>Yunus </a:t>
            </a:r>
            <a:r>
              <a:rPr lang="tr-TR" sz="2400" b="1" dirty="0" smtClean="0"/>
              <a:t>EMRE-</a:t>
            </a:r>
          </a:p>
          <a:p>
            <a:r>
              <a:rPr lang="tr-TR" sz="2400" dirty="0" smtClean="0"/>
              <a:t> </a:t>
            </a:r>
          </a:p>
          <a:p>
            <a:r>
              <a:rPr lang="tr-TR" sz="2200" b="1" dirty="0" err="1" smtClean="0"/>
              <a:t>Ağulu</a:t>
            </a:r>
            <a:r>
              <a:rPr lang="tr-TR" sz="2200" dirty="0" smtClean="0"/>
              <a:t>: zehirli. </a:t>
            </a:r>
            <a:r>
              <a:rPr lang="tr-TR" sz="2200" b="1" dirty="0" smtClean="0"/>
              <a:t>Dem</a:t>
            </a:r>
            <a:r>
              <a:rPr lang="tr-TR" sz="2200" dirty="0" smtClean="0"/>
              <a:t>: etki</a:t>
            </a:r>
          </a:p>
          <a:p>
            <a:r>
              <a:rPr lang="tr-TR" sz="2200" b="1" dirty="0" smtClean="0"/>
              <a:t>Kem</a:t>
            </a:r>
            <a:r>
              <a:rPr lang="tr-TR" sz="2200" dirty="0" smtClean="0"/>
              <a:t>: fena, kötü.</a:t>
            </a:r>
            <a:r>
              <a:rPr lang="tr-TR" sz="2200" b="1" dirty="0" smtClean="0"/>
              <a:t>  Yat</a:t>
            </a:r>
            <a:r>
              <a:rPr lang="tr-TR" sz="2200" dirty="0" smtClean="0"/>
              <a:t>: usul/yordam</a:t>
            </a:r>
          </a:p>
          <a:p>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smtClean="0">
                <a:latin typeface="Andalus" panose="02020603050405020304" pitchFamily="18" charset="-78"/>
                <a:cs typeface="Andalus" panose="02020603050405020304" pitchFamily="18" charset="-78"/>
              </a:rPr>
              <a:t>Mevlana’dan</a:t>
            </a:r>
            <a:r>
              <a:rPr lang="tr-TR" dirty="0" smtClean="0">
                <a:latin typeface="Andalus" panose="02020603050405020304" pitchFamily="18" charset="-78"/>
                <a:cs typeface="Andalus" panose="02020603050405020304" pitchFamily="18" charset="-78"/>
              </a:rPr>
              <a:t>…</a:t>
            </a:r>
            <a:endParaRPr lang="tr-TR" dirty="0">
              <a:latin typeface="Andalus" panose="02020603050405020304" pitchFamily="18" charset="-78"/>
              <a:cs typeface="Andalus" panose="02020603050405020304" pitchFamily="18" charset="-78"/>
            </a:endParaRPr>
          </a:p>
        </p:txBody>
      </p:sp>
      <p:sp>
        <p:nvSpPr>
          <p:cNvPr id="3" name="2 İçerik Yer Tutucusu"/>
          <p:cNvSpPr>
            <a:spLocks noGrp="1"/>
          </p:cNvSpPr>
          <p:nvPr>
            <p:ph sz="half" idx="1"/>
          </p:nvPr>
        </p:nvSpPr>
        <p:spPr/>
        <p:txBody>
          <a:bodyPr>
            <a:normAutofit fontScale="70000" lnSpcReduction="20000"/>
          </a:bodyPr>
          <a:lstStyle/>
          <a:p>
            <a:r>
              <a:rPr lang="tr-TR" dirty="0" smtClean="0"/>
              <a:t>Dört Hintli Müslüman bir mescide girdiler.  İbadet etmek için rükua vardılar, secde ettiler her biri niyet etti, tekbir getirdi ve candan yakararak namaza başladılar. Derken müezzin geldi. İçlerinden biri namazda olduğunu unutup, </a:t>
            </a:r>
          </a:p>
          <a:p>
            <a:r>
              <a:rPr lang="tr-TR" dirty="0" smtClean="0"/>
              <a:t>“Ey müezzin, ezan okudun mu, daha vakit var mı” diye sordu. Öbür Hintli de namazda olduğu halde, </a:t>
            </a:r>
          </a:p>
          <a:p>
            <a:r>
              <a:rPr lang="tr-TR" dirty="0" smtClean="0"/>
              <a:t>“Sus be kardeşim, söz söyledin, namazın bozuldu” diye söylendi.</a:t>
            </a:r>
            <a:endParaRPr lang="tr-TR" dirty="0"/>
          </a:p>
        </p:txBody>
      </p:sp>
      <p:sp>
        <p:nvSpPr>
          <p:cNvPr id="4" name="3 İçerik Yer Tutucusu"/>
          <p:cNvSpPr>
            <a:spLocks noGrp="1"/>
          </p:cNvSpPr>
          <p:nvPr>
            <p:ph sz="half" idx="2"/>
          </p:nvPr>
        </p:nvSpPr>
        <p:spPr/>
        <p:txBody>
          <a:bodyPr>
            <a:normAutofit fontScale="70000" lnSpcReduction="20000"/>
          </a:bodyPr>
          <a:lstStyle/>
          <a:p>
            <a:endParaRPr lang="tr-TR" dirty="0" smtClean="0"/>
          </a:p>
          <a:p>
            <a:r>
              <a:rPr lang="tr-TR" dirty="0" smtClean="0"/>
              <a:t>Üçüncüsü, ikincisine,</a:t>
            </a:r>
          </a:p>
          <a:p>
            <a:r>
              <a:rPr lang="tr-TR" dirty="0" smtClean="0"/>
              <a:t> “Amca, ona ne kusur buluyorsun? Sen de söz söyledin, sen kendine bak” dedi. Dördüncüsü, </a:t>
            </a:r>
          </a:p>
          <a:p>
            <a:r>
              <a:rPr lang="tr-TR" dirty="0" smtClean="0"/>
              <a:t>“Allah’a </a:t>
            </a:r>
            <a:r>
              <a:rPr lang="tr-TR" dirty="0" err="1" smtClean="0"/>
              <a:t>hamd</a:t>
            </a:r>
            <a:r>
              <a:rPr lang="tr-TR" dirty="0" smtClean="0"/>
              <a:t> olsun ki, üçünüzün düştüğü hataya ben düşmedim. Yani konuşarak namazımı bozmadım” dedi.</a:t>
            </a:r>
          </a:p>
          <a:p>
            <a:r>
              <a:rPr lang="tr-TR" dirty="0" smtClean="0"/>
              <a:t>Böylece dördünün de namazı bozuldu.</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a:latin typeface="Andalus" panose="02020603050405020304" pitchFamily="18" charset="-78"/>
                <a:cs typeface="Andalus" panose="02020603050405020304" pitchFamily="18" charset="-78"/>
              </a:rPr>
              <a:t>-SUSKUNLAR </a:t>
            </a:r>
            <a:r>
              <a:rPr lang="tr-TR" sz="4000" dirty="0" smtClean="0">
                <a:latin typeface="Andalus" panose="02020603050405020304" pitchFamily="18" charset="-78"/>
                <a:cs typeface="Andalus" panose="02020603050405020304" pitchFamily="18" charset="-78"/>
              </a:rPr>
              <a:t>MECLİSİ -1-</a:t>
            </a:r>
            <a:endParaRPr lang="tr-TR" dirty="0"/>
          </a:p>
        </p:txBody>
      </p:sp>
      <p:sp>
        <p:nvSpPr>
          <p:cNvPr id="3" name="İçerik Yer Tutucusu 2"/>
          <p:cNvSpPr>
            <a:spLocks noGrp="1"/>
          </p:cNvSpPr>
          <p:nvPr>
            <p:ph idx="1"/>
          </p:nvPr>
        </p:nvSpPr>
        <p:spPr/>
        <p:txBody>
          <a:bodyPr>
            <a:normAutofit fontScale="77500" lnSpcReduction="20000"/>
          </a:bodyPr>
          <a:lstStyle/>
          <a:p>
            <a:r>
              <a:rPr lang="tr-TR" dirty="0"/>
              <a:t>Mevlana Cami’nin (1414-1492) yaşadığı dönemde söz konusu meclis tanınmış, alimler ve şairlerden müteşekkildi. Bu meclis, </a:t>
            </a:r>
            <a:r>
              <a:rPr lang="tr-TR" b="1" dirty="0"/>
              <a:t>üyelerini çok düşünen, az konuşan ve az yazan insanlar arasından seçerdi</a:t>
            </a:r>
            <a:r>
              <a:rPr lang="tr-TR" dirty="0"/>
              <a:t>. Üye sayısı otuzla sınırlıydı. </a:t>
            </a:r>
          </a:p>
          <a:p>
            <a:r>
              <a:rPr lang="tr-TR" dirty="0"/>
              <a:t>Bir gün bu meclisten biri vefat etti. </a:t>
            </a:r>
          </a:p>
          <a:p>
            <a:r>
              <a:rPr lang="tr-TR" dirty="0"/>
              <a:t>Molla Cami, onlar toplantı halindeyken bu mecliste yer alma talebini bir kağıda yazıp onlara verdi. Değerini bildiklerinden, onu rahatlıkla kapıdan çeviremediler. Epeyce düşündüler. Ardından bir bardağı ağzına kadar doldurup kapıcıyla Mevlana Cami’ye gönderdiler.  Bununla meclis üye sayısının tam olduğunu, orada bir kişilik dahi yer olmadığını anlatmak istiyorlardı. </a:t>
            </a:r>
          </a:p>
          <a:p>
            <a:endParaRPr lang="tr-TR" dirty="0"/>
          </a:p>
        </p:txBody>
      </p:sp>
    </p:spTree>
    <p:extLst>
      <p:ext uri="{BB962C8B-B14F-4D97-AF65-F5344CB8AC3E}">
        <p14:creationId xmlns:p14="http://schemas.microsoft.com/office/powerpoint/2010/main" val="111040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a:latin typeface="Andalus" panose="02020603050405020304" pitchFamily="18" charset="-78"/>
                <a:cs typeface="Andalus" panose="02020603050405020304" pitchFamily="18" charset="-78"/>
              </a:rPr>
              <a:t>-SUSKUNLAR </a:t>
            </a:r>
            <a:r>
              <a:rPr lang="tr-TR" sz="4000" dirty="0" smtClean="0">
                <a:latin typeface="Andalus" panose="02020603050405020304" pitchFamily="18" charset="-78"/>
                <a:cs typeface="Andalus" panose="02020603050405020304" pitchFamily="18" charset="-78"/>
              </a:rPr>
              <a:t>MECLİSİ -2-</a:t>
            </a:r>
            <a:endParaRPr lang="tr-TR" dirty="0"/>
          </a:p>
        </p:txBody>
      </p:sp>
      <p:sp>
        <p:nvSpPr>
          <p:cNvPr id="3" name="İçerik Yer Tutucusu 2"/>
          <p:cNvSpPr>
            <a:spLocks noGrp="1"/>
          </p:cNvSpPr>
          <p:nvPr>
            <p:ph idx="1"/>
          </p:nvPr>
        </p:nvSpPr>
        <p:spPr/>
        <p:txBody>
          <a:bodyPr>
            <a:normAutofit fontScale="77500" lnSpcReduction="20000"/>
          </a:bodyPr>
          <a:lstStyle/>
          <a:p>
            <a:r>
              <a:rPr lang="tr-TR" sz="3100" dirty="0"/>
              <a:t>O, bu mesajı anlamıştı. Bunun üzerine, hemen yanındaki gülden bir yaprak koparıp bardağın üzerine koydu. Haliyle yaprak, suyu taşırmamıştı. Böyle yaparak, orada kendisine de bir yer olduğunu anlatmak istemişti, onlar bunu anladılar ve meclise dahil ettiler. Başkan onun ismini listeye yazdı. Ve otuz sayısının yanına bir sıfır ekleyip listeyi ona uzattı. Böylece meclisin değeri on kat daha artmış oluyordu. Bu kez Mevlana Cami,  o sağdaki sıfırı silip otuzun soluna yazdı. Böylece, onların düşündüklerinin aksine kendi değerinin bu meclisin yanında solda sıfır olduğunu belirtmek istiyordu.</a:t>
            </a:r>
          </a:p>
          <a:p>
            <a:r>
              <a:rPr lang="tr-TR" sz="3100" dirty="0"/>
              <a:t>Saygı ve alçakgönüllülüğün zirvesi…</a:t>
            </a:r>
          </a:p>
          <a:p>
            <a:endParaRPr lang="tr-TR" dirty="0"/>
          </a:p>
        </p:txBody>
      </p:sp>
    </p:spTree>
    <p:extLst>
      <p:ext uri="{BB962C8B-B14F-4D97-AF65-F5344CB8AC3E}">
        <p14:creationId xmlns:p14="http://schemas.microsoft.com/office/powerpoint/2010/main" val="1957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772816"/>
            <a:ext cx="6552728" cy="4680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Dikdörtgen 2"/>
          <p:cNvSpPr/>
          <p:nvPr/>
        </p:nvSpPr>
        <p:spPr>
          <a:xfrm>
            <a:off x="1979712" y="1124744"/>
            <a:ext cx="5616624" cy="584775"/>
          </a:xfrm>
          <a:prstGeom prst="rect">
            <a:avLst/>
          </a:prstGeom>
        </p:spPr>
        <p:txBody>
          <a:bodyPr wrap="square">
            <a:spAutoFit/>
          </a:bodyPr>
          <a:lstStyle/>
          <a:p>
            <a:r>
              <a:rPr lang="tr-TR" sz="3200" dirty="0"/>
              <a:t>TEŞEKKÜR </a:t>
            </a:r>
            <a:r>
              <a:rPr lang="tr-TR" sz="3200" dirty="0" smtClean="0"/>
              <a:t>EDERİZ…</a:t>
            </a:r>
            <a:endParaRPr lang="tr-TR" sz="3200" dirty="0"/>
          </a:p>
        </p:txBody>
      </p:sp>
    </p:spTree>
    <p:extLst>
      <p:ext uri="{BB962C8B-B14F-4D97-AF65-F5344CB8AC3E}">
        <p14:creationId xmlns:p14="http://schemas.microsoft.com/office/powerpoint/2010/main" val="330626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RESİM\IMG_20151114_115004.jpg"/>
          <p:cNvPicPr>
            <a:picLocks noChangeAspect="1" noChangeArrowheads="1"/>
          </p:cNvPicPr>
          <p:nvPr/>
        </p:nvPicPr>
        <p:blipFill>
          <a:blip r:embed="rId2" cstate="print"/>
          <a:srcRect/>
          <a:stretch>
            <a:fillRect/>
          </a:stretch>
        </p:blipFill>
        <p:spPr bwMode="auto">
          <a:xfrm>
            <a:off x="1357289" y="581025"/>
            <a:ext cx="7491435" cy="5695950"/>
          </a:xfrm>
          <a:prstGeom prst="rect">
            <a:avLst/>
          </a:prstGeom>
          <a:noFill/>
        </p:spPr>
      </p:pic>
      <p:pic>
        <p:nvPicPr>
          <p:cNvPr id="4" name="Picture 2" descr="C:\Users\PC\Desktop\RESİM\IMG_20151114_115004.jpg"/>
          <p:cNvPicPr>
            <a:picLocks noChangeAspect="1" noChangeArrowheads="1"/>
          </p:cNvPicPr>
          <p:nvPr/>
        </p:nvPicPr>
        <p:blipFill>
          <a:blip r:embed="rId2" cstate="print"/>
          <a:srcRect/>
          <a:stretch>
            <a:fillRect/>
          </a:stretch>
        </p:blipFill>
        <p:spPr bwMode="auto">
          <a:xfrm>
            <a:off x="1408191" y="581025"/>
            <a:ext cx="7440534" cy="5695950"/>
          </a:xfrm>
          <a:prstGeom prst="rect">
            <a:avLst/>
          </a:prstGeom>
          <a:ln w="228600" cap="sq" cmpd="thickThin">
            <a:solidFill>
              <a:srgbClr val="000000"/>
            </a:solidFill>
            <a:prstDash val="solid"/>
            <a:miter lim="800000"/>
          </a:ln>
          <a:effectLst>
            <a:innerShdw blurRad="76200">
              <a:srgbClr val="000000"/>
            </a:innerShdw>
          </a:effectLst>
        </p:spPr>
      </p:pic>
      <p:sp>
        <p:nvSpPr>
          <p:cNvPr id="5" name="4 Dikdörtgen"/>
          <p:cNvSpPr/>
          <p:nvPr/>
        </p:nvSpPr>
        <p:spPr>
          <a:xfrm>
            <a:off x="4499991" y="3068960"/>
            <a:ext cx="3600401" cy="2677656"/>
          </a:xfrm>
          <a:prstGeom prst="rect">
            <a:avLst/>
          </a:prstGeom>
        </p:spPr>
        <p:txBody>
          <a:bodyPr wrap="square">
            <a:spAutoFit/>
          </a:bodyPr>
          <a:lstStyle/>
          <a:p>
            <a:r>
              <a:rPr lang="tr-TR" sz="2800" dirty="0" smtClean="0">
                <a:solidFill>
                  <a:srgbClr val="FFFF00"/>
                </a:solidFill>
              </a:rPr>
              <a:t>“Söz ağızdan çıkmadıkça senin esirindir, ağızdan çıkınca da sen onun esiri olursun.” </a:t>
            </a:r>
            <a:r>
              <a:rPr lang="tr-TR" sz="2800" dirty="0" smtClean="0">
                <a:solidFill>
                  <a:srgbClr val="FFFF00"/>
                </a:solidFill>
              </a:rPr>
              <a:t>                         </a:t>
            </a:r>
            <a:r>
              <a:rPr lang="tr-TR" sz="2800" dirty="0" smtClean="0">
                <a:solidFill>
                  <a:srgbClr val="FFFF00"/>
                </a:solidFill>
              </a:rPr>
              <a:t>Hz.  Ali (r.a.)</a:t>
            </a:r>
            <a:endParaRPr lang="tr-TR" sz="28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Söz’e</a:t>
            </a:r>
            <a:r>
              <a:rPr lang="tr-TR" dirty="0" smtClean="0"/>
              <a:t> Dair Hastalıklar</a:t>
            </a:r>
            <a:endParaRPr lang="tr-TR" dirty="0"/>
          </a:p>
        </p:txBody>
      </p:sp>
      <p:sp>
        <p:nvSpPr>
          <p:cNvPr id="3" name="2 İçerik Yer Tutucusu"/>
          <p:cNvSpPr>
            <a:spLocks noGrp="1"/>
          </p:cNvSpPr>
          <p:nvPr>
            <p:ph idx="1"/>
          </p:nvPr>
        </p:nvSpPr>
        <p:spPr/>
        <p:txBody>
          <a:bodyPr>
            <a:normAutofit fontScale="92500" lnSpcReduction="20000"/>
          </a:bodyPr>
          <a:lstStyle/>
          <a:p>
            <a:r>
              <a:rPr lang="tr-TR" sz="2800" dirty="0" smtClean="0">
                <a:latin typeface="Arial Narrow" panose="020B0606020202030204" pitchFamily="34" charset="0"/>
              </a:rPr>
              <a:t>Bu hastalıklar Kuran’da Kalem, </a:t>
            </a:r>
            <a:r>
              <a:rPr lang="tr-TR" sz="2800" dirty="0" err="1" smtClean="0">
                <a:latin typeface="Arial Narrow" panose="020B0606020202030204" pitchFamily="34" charset="0"/>
              </a:rPr>
              <a:t>Hümeze</a:t>
            </a:r>
            <a:r>
              <a:rPr lang="tr-TR" sz="2800" dirty="0" smtClean="0">
                <a:latin typeface="Arial Narrow" panose="020B0606020202030204" pitchFamily="34" charset="0"/>
              </a:rPr>
              <a:t> ve </a:t>
            </a:r>
            <a:r>
              <a:rPr lang="tr-TR" sz="2800" dirty="0" err="1" smtClean="0">
                <a:latin typeface="Arial Narrow" panose="020B0606020202030204" pitchFamily="34" charset="0"/>
              </a:rPr>
              <a:t>Hucurat</a:t>
            </a:r>
            <a:r>
              <a:rPr lang="tr-TR" sz="2800" dirty="0" smtClean="0">
                <a:latin typeface="Arial Narrow" panose="020B0606020202030204" pitchFamily="34" charset="0"/>
              </a:rPr>
              <a:t> suresinde işlenir.</a:t>
            </a:r>
          </a:p>
          <a:p>
            <a:r>
              <a:rPr lang="tr-TR" sz="2800" b="1" dirty="0" smtClean="0"/>
              <a:t>“Alabildiğine yemin edip duran, çok ayıplayan, dedikodu yapan, söz götürüp getiren, hayra hep engel olan, saldırgan olup hakları çiğneyen, günah işleyen, kaba, şereften yoksun olan hiç kimseye boyun eğme!”</a:t>
            </a:r>
          </a:p>
          <a:p>
            <a:r>
              <a:rPr lang="tr-TR" sz="2800" b="1" dirty="0" smtClean="0">
                <a:solidFill>
                  <a:srgbClr val="FF0000"/>
                </a:solidFill>
              </a:rPr>
              <a:t>                                           Kalem, 68/10-14.</a:t>
            </a:r>
          </a:p>
          <a:p>
            <a:r>
              <a:rPr lang="tr-TR" sz="2800" b="1" dirty="0" smtClean="0"/>
              <a:t>“İnsanları dilleriyle (arkalarından) çekiştiren ve karşılarında kaş göz hareketleriyle onları aşağılayan her kişinin vay haline!”</a:t>
            </a:r>
          </a:p>
          <a:p>
            <a:r>
              <a:rPr lang="tr-TR" sz="2800" b="1" dirty="0" smtClean="0"/>
              <a:t>                                            </a:t>
            </a:r>
            <a:r>
              <a:rPr lang="tr-TR" sz="2800" b="1" dirty="0" err="1" smtClean="0">
                <a:solidFill>
                  <a:srgbClr val="FF0000"/>
                </a:solidFill>
              </a:rPr>
              <a:t>Hümeze</a:t>
            </a:r>
            <a:r>
              <a:rPr lang="tr-TR" sz="2800" b="1" dirty="0" smtClean="0">
                <a:solidFill>
                  <a:srgbClr val="FF0000"/>
                </a:solidFill>
              </a:rPr>
              <a:t>, 104/1.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C\Desktop\RESİM\IMG_20151114_165201.jpg"/>
          <p:cNvPicPr>
            <a:picLocks noChangeAspect="1" noChangeArrowheads="1"/>
          </p:cNvPicPr>
          <p:nvPr/>
        </p:nvPicPr>
        <p:blipFill>
          <a:blip r:embed="rId2" cstate="print"/>
          <a:srcRect/>
          <a:stretch>
            <a:fillRect/>
          </a:stretch>
        </p:blipFill>
        <p:spPr bwMode="auto">
          <a:xfrm>
            <a:off x="1691680" y="620688"/>
            <a:ext cx="7000924" cy="550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Dikdörtgen"/>
          <p:cNvSpPr/>
          <p:nvPr/>
        </p:nvSpPr>
        <p:spPr>
          <a:xfrm>
            <a:off x="1928794" y="2967334"/>
            <a:ext cx="3929090" cy="2246769"/>
          </a:xfrm>
          <a:prstGeom prst="rect">
            <a:avLst/>
          </a:prstGeom>
        </p:spPr>
        <p:txBody>
          <a:bodyPr wrap="square">
            <a:spAutoFit/>
          </a:bodyPr>
          <a:lstStyle/>
          <a:p>
            <a:r>
              <a:rPr lang="tr-TR" sz="2800" dirty="0" smtClean="0">
                <a:solidFill>
                  <a:schemeClr val="tx2">
                    <a:lumMod val="75000"/>
                  </a:schemeClr>
                </a:solidFill>
              </a:rPr>
              <a:t>“Ne tuhaftır ki insan, Müslüman kardeşi için sarf ettiği çirkin sözden dolayı değil de yediği helal lokmadan dolayı ağzını yıkar.”  </a:t>
            </a:r>
          </a:p>
          <a:p>
            <a:r>
              <a:rPr lang="tr-TR" sz="2800" b="1" dirty="0" smtClean="0"/>
              <a:t>Hz. </a:t>
            </a:r>
            <a:r>
              <a:rPr lang="tr-TR" sz="2800" b="1" dirty="0" err="1" smtClean="0"/>
              <a:t>Aişe</a:t>
            </a:r>
            <a:r>
              <a:rPr lang="tr-TR" sz="2800" b="1" dirty="0" smtClean="0"/>
              <a:t> (r.a.)</a:t>
            </a:r>
            <a:endParaRPr lang="tr-TR"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4624" y="274638"/>
            <a:ext cx="9978312" cy="1143000"/>
          </a:xfrm>
        </p:spPr>
        <p:txBody>
          <a:bodyPr/>
          <a:lstStyle/>
          <a:p>
            <a:r>
              <a:rPr lang="tr-TR" dirty="0" smtClean="0"/>
              <a:t>                     Söz Ahlakı</a:t>
            </a:r>
            <a:endParaRPr lang="tr-TR" dirty="0"/>
          </a:p>
        </p:txBody>
      </p:sp>
      <p:sp>
        <p:nvSpPr>
          <p:cNvPr id="3" name="2 İçerik Yer Tutucusu"/>
          <p:cNvSpPr>
            <a:spLocks noGrp="1"/>
          </p:cNvSpPr>
          <p:nvPr>
            <p:ph idx="1"/>
          </p:nvPr>
        </p:nvSpPr>
        <p:spPr/>
        <p:txBody>
          <a:bodyPr>
            <a:normAutofit fontScale="85000" lnSpcReduction="10000"/>
          </a:bodyPr>
          <a:lstStyle/>
          <a:p>
            <a:endParaRPr lang="tr-TR" dirty="0" smtClean="0"/>
          </a:p>
          <a:p>
            <a:r>
              <a:rPr lang="tr-TR" dirty="0" smtClean="0"/>
              <a:t>Kuran-ı </a:t>
            </a:r>
            <a:r>
              <a:rPr lang="tr-TR" dirty="0" smtClean="0"/>
              <a:t>Kerim’de “k-v-l” vezninde üç yüz yirmi altı ayet, “el-</a:t>
            </a:r>
            <a:r>
              <a:rPr lang="tr-TR" dirty="0" err="1" smtClean="0"/>
              <a:t>Kavl</a:t>
            </a:r>
            <a:r>
              <a:rPr lang="tr-TR" dirty="0" smtClean="0"/>
              <a:t>” vezninde de otuz üç ayet geçmektedir.</a:t>
            </a:r>
          </a:p>
          <a:p>
            <a:r>
              <a:rPr lang="tr-TR" dirty="0" smtClean="0"/>
              <a:t>Kültürümüzde de “söz” konulu çok sayıda deyişe ve atasözüne rastlamak </a:t>
            </a:r>
            <a:r>
              <a:rPr lang="tr-TR" dirty="0" smtClean="0"/>
              <a:t>mümkündür:</a:t>
            </a:r>
            <a:endParaRPr lang="tr-TR" dirty="0" smtClean="0"/>
          </a:p>
          <a:p>
            <a:r>
              <a:rPr lang="tr-TR" dirty="0" smtClean="0"/>
              <a:t>“</a:t>
            </a:r>
            <a:r>
              <a:rPr lang="tr-TR" i="1" dirty="0" smtClean="0"/>
              <a:t>Doğru söz, yemin istemez</a:t>
            </a:r>
            <a:r>
              <a:rPr lang="tr-TR" dirty="0" smtClean="0"/>
              <a:t>.”</a:t>
            </a:r>
          </a:p>
          <a:p>
            <a:r>
              <a:rPr lang="tr-TR" dirty="0" smtClean="0"/>
              <a:t>“</a:t>
            </a:r>
            <a:r>
              <a:rPr lang="tr-TR" i="1" dirty="0" smtClean="0"/>
              <a:t>İnsan ikrarından, hayvan yularından tutulur</a:t>
            </a:r>
            <a:r>
              <a:rPr lang="tr-TR" dirty="0" smtClean="0"/>
              <a:t>.”</a:t>
            </a:r>
          </a:p>
          <a:p>
            <a:r>
              <a:rPr lang="tr-TR" dirty="0" smtClean="0"/>
              <a:t>“</a:t>
            </a:r>
            <a:r>
              <a:rPr lang="tr-TR" i="1" dirty="0" smtClean="0"/>
              <a:t>Tatlı söz can azığı, acı söz baş kazığı.”</a:t>
            </a:r>
          </a:p>
          <a:p>
            <a:r>
              <a:rPr lang="tr-TR" i="1" dirty="0" smtClean="0"/>
              <a:t>“Yiğidin sözü, demirin kertiği (çentiği)” vb.</a:t>
            </a:r>
            <a:endParaRPr lang="tr-TR"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08719"/>
            <a:ext cx="6696744" cy="5592885"/>
          </a:xfrm>
          <a:prstGeom prst="ellipse">
            <a:avLst/>
          </a:prstGeom>
          <a:ln>
            <a:noFill/>
          </a:ln>
          <a:effectLst>
            <a:softEdge rad="112500"/>
          </a:effectLst>
        </p:spPr>
      </p:pic>
      <p:sp>
        <p:nvSpPr>
          <p:cNvPr id="4" name="Dikdörtgen 3"/>
          <p:cNvSpPr/>
          <p:nvPr/>
        </p:nvSpPr>
        <p:spPr>
          <a:xfrm>
            <a:off x="2286000" y="2828836"/>
            <a:ext cx="6858000" cy="2585323"/>
          </a:xfrm>
          <a:prstGeom prst="rect">
            <a:avLst/>
          </a:prstGeom>
        </p:spPr>
        <p:txBody>
          <a:bodyPr wrap="square">
            <a:spAutoFit/>
          </a:bodyPr>
          <a:lstStyle/>
          <a:p>
            <a:endParaRPr lang="tr-TR" b="1" dirty="0" smtClean="0">
              <a:solidFill>
                <a:srgbClr val="FFFF00"/>
              </a:solidFill>
            </a:endParaRPr>
          </a:p>
          <a:p>
            <a:endParaRPr lang="tr-TR" b="1" dirty="0">
              <a:solidFill>
                <a:srgbClr val="FFFF00"/>
              </a:solidFill>
            </a:endParaRPr>
          </a:p>
          <a:p>
            <a:endParaRPr lang="tr-TR" b="1" dirty="0" smtClean="0">
              <a:solidFill>
                <a:srgbClr val="FFFF00"/>
              </a:solidFill>
            </a:endParaRPr>
          </a:p>
          <a:p>
            <a:endParaRPr lang="tr-TR" b="1" dirty="0" smtClean="0">
              <a:solidFill>
                <a:srgbClr val="FFFF00"/>
              </a:solidFill>
            </a:endParaRPr>
          </a:p>
          <a:p>
            <a:endParaRPr lang="tr-TR" b="1" dirty="0">
              <a:solidFill>
                <a:srgbClr val="FFFF00"/>
              </a:solidFill>
            </a:endParaRPr>
          </a:p>
          <a:p>
            <a:endParaRPr lang="tr-TR" b="1" dirty="0" smtClean="0">
              <a:solidFill>
                <a:srgbClr val="FFFF00"/>
              </a:solidFill>
            </a:endParaRPr>
          </a:p>
          <a:p>
            <a:r>
              <a:rPr lang="tr-TR" b="1" dirty="0" smtClean="0">
                <a:solidFill>
                  <a:srgbClr val="FFFF00"/>
                </a:solidFill>
              </a:rPr>
              <a:t>“</a:t>
            </a:r>
            <a:r>
              <a:rPr lang="tr-TR" b="1" dirty="0">
                <a:solidFill>
                  <a:srgbClr val="FFFF00"/>
                </a:solidFill>
              </a:rPr>
              <a:t>Allah katında en değerliniz, </a:t>
            </a:r>
          </a:p>
          <a:p>
            <a:r>
              <a:rPr lang="tr-TR" b="1" dirty="0">
                <a:solidFill>
                  <a:srgbClr val="FFFF00"/>
                </a:solidFill>
              </a:rPr>
              <a:t>  O’na karşı gelmekten en çok sakınanlarınızdır.” </a:t>
            </a:r>
          </a:p>
          <a:p>
            <a:r>
              <a:rPr lang="tr-TR" b="1" dirty="0">
                <a:solidFill>
                  <a:srgbClr val="FFFF00"/>
                </a:solidFill>
              </a:rPr>
              <a:t>                               </a:t>
            </a:r>
            <a:r>
              <a:rPr lang="tr-TR" dirty="0" err="1">
                <a:solidFill>
                  <a:srgbClr val="FFFF00"/>
                </a:solidFill>
              </a:rPr>
              <a:t>Hucurât</a:t>
            </a:r>
            <a:r>
              <a:rPr lang="tr-TR" dirty="0">
                <a:solidFill>
                  <a:srgbClr val="FFFF00"/>
                </a:solidFill>
              </a:rPr>
              <a:t>, 49/13. </a:t>
            </a:r>
            <a:endParaRPr lang="tr-TR" dirty="0">
              <a:solidFill>
                <a:srgbClr val="FFFF00"/>
              </a:solidFill>
            </a:endParaRPr>
          </a:p>
        </p:txBody>
      </p:sp>
    </p:spTree>
    <p:extLst>
      <p:ext uri="{BB962C8B-B14F-4D97-AF65-F5344CB8AC3E}">
        <p14:creationId xmlns:p14="http://schemas.microsoft.com/office/powerpoint/2010/main" val="66021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85728"/>
            <a:ext cx="8099224" cy="1143000"/>
          </a:xfrm>
        </p:spPr>
        <p:txBody>
          <a:bodyPr>
            <a:normAutofit fontScale="90000"/>
          </a:bodyPr>
          <a:lstStyle/>
          <a:p>
            <a:r>
              <a:rPr lang="tr-TR" b="1" dirty="0" smtClean="0"/>
              <a:t/>
            </a:r>
            <a:br>
              <a:rPr lang="tr-TR" b="1" dirty="0" smtClean="0"/>
            </a:br>
            <a:r>
              <a:rPr lang="tr-TR" b="1" dirty="0" smtClean="0"/>
              <a:t>       Sözün Ayarı Nasıl Olmalı?</a:t>
            </a:r>
            <a:br>
              <a:rPr lang="tr-TR" b="1" dirty="0" smtClean="0"/>
            </a:b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solidFill>
                  <a:srgbClr val="FF0000"/>
                </a:solidFill>
              </a:rPr>
              <a:t>1- Birinin Yanında Bağırarak Konuşma!</a:t>
            </a:r>
          </a:p>
          <a:p>
            <a:r>
              <a:rPr lang="tr-TR" dirty="0" smtClean="0"/>
              <a:t>“Ey inananlar, seslerinizi Peygamber’in sesinden daha fazla  yükseltmeyin. Birbirinize bağırdığınız gibi, Peygamber’ e yüksek sesle bağırmayın. Yoksa siz farkına varmadan amelleriniz boşa gidebilir.” </a:t>
            </a:r>
            <a:r>
              <a:rPr lang="tr-TR" b="1" dirty="0" err="1" smtClean="0">
                <a:solidFill>
                  <a:srgbClr val="00B050"/>
                </a:solidFill>
              </a:rPr>
              <a:t>Hucurat</a:t>
            </a:r>
            <a:r>
              <a:rPr lang="tr-TR" b="1" dirty="0" smtClean="0">
                <a:solidFill>
                  <a:srgbClr val="00B050"/>
                </a:solidFill>
              </a:rPr>
              <a:t>, 49/2. </a:t>
            </a:r>
          </a:p>
          <a:p>
            <a:r>
              <a:rPr lang="tr-TR" dirty="0" smtClean="0">
                <a:solidFill>
                  <a:srgbClr val="FF0000"/>
                </a:solidFill>
              </a:rPr>
              <a:t>2-Duvarların Ardından Bağırarak Konuşma</a:t>
            </a:r>
            <a:r>
              <a:rPr lang="tr-TR" dirty="0" smtClean="0"/>
              <a:t>k Aklen Çiğliğe işarettir, sabır ahlakı olgunlaştıran bir süstür.</a:t>
            </a:r>
          </a:p>
          <a:p>
            <a:r>
              <a:rPr lang="tr-TR" dirty="0" smtClean="0"/>
              <a:t>“Sana odaların arkasından bağırarak konuşanların çoğu aklı ermez kimselerdir.” </a:t>
            </a:r>
            <a:r>
              <a:rPr lang="tr-TR" b="1" dirty="0" err="1" smtClean="0">
                <a:solidFill>
                  <a:srgbClr val="00B050"/>
                </a:solidFill>
              </a:rPr>
              <a:t>Hucurat</a:t>
            </a:r>
            <a:r>
              <a:rPr lang="tr-TR" b="1" dirty="0" smtClean="0">
                <a:solidFill>
                  <a:srgbClr val="00B050"/>
                </a:solidFill>
              </a:rPr>
              <a:t>, 49/4.</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RESİM\ag.jpg"/>
          <p:cNvPicPr>
            <a:picLocks noChangeAspect="1" noChangeArrowheads="1"/>
          </p:cNvPicPr>
          <p:nvPr/>
        </p:nvPicPr>
        <p:blipFill>
          <a:blip r:embed="rId2" cstate="print"/>
          <a:srcRect/>
          <a:stretch>
            <a:fillRect/>
          </a:stretch>
        </p:blipFill>
        <p:spPr bwMode="auto">
          <a:xfrm>
            <a:off x="1428728" y="571480"/>
            <a:ext cx="7072362" cy="571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Dikdörtgen"/>
          <p:cNvSpPr/>
          <p:nvPr/>
        </p:nvSpPr>
        <p:spPr>
          <a:xfrm>
            <a:off x="1643042" y="4071942"/>
            <a:ext cx="5929354" cy="1200329"/>
          </a:xfrm>
          <a:prstGeom prst="rect">
            <a:avLst/>
          </a:prstGeom>
        </p:spPr>
        <p:txBody>
          <a:bodyPr wrap="square">
            <a:spAutoFit/>
          </a:bodyPr>
          <a:lstStyle/>
          <a:p>
            <a:r>
              <a:rPr lang="tr-TR" sz="3600" smtClean="0">
                <a:solidFill>
                  <a:schemeClr val="bg1"/>
                </a:solidFill>
              </a:rPr>
              <a:t>“insanın </a:t>
            </a:r>
            <a:r>
              <a:rPr lang="tr-TR" sz="3600" dirty="0" smtClean="0">
                <a:solidFill>
                  <a:schemeClr val="bg1"/>
                </a:solidFill>
              </a:rPr>
              <a:t>ilk önce ahlak okuması gerek, diplomalar meslekler </a:t>
            </a:r>
            <a:r>
              <a:rPr lang="tr-TR" sz="3600" smtClean="0">
                <a:solidFill>
                  <a:schemeClr val="bg1"/>
                </a:solidFill>
              </a:rPr>
              <a:t>için…”</a:t>
            </a:r>
            <a:endParaRPr lang="tr-TR" sz="36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422</TotalTime>
  <Words>1185</Words>
  <Application>Microsoft Office PowerPoint</Application>
  <PresentationFormat>Ekran Gösterisi (4:3)</PresentationFormat>
  <Paragraphs>105</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Andalus</vt:lpstr>
      <vt:lpstr>Arial Narrow</vt:lpstr>
      <vt:lpstr>Gill Sans MT</vt:lpstr>
      <vt:lpstr>Verdana</vt:lpstr>
      <vt:lpstr>Wingdings 2</vt:lpstr>
      <vt:lpstr>Gündönümü</vt:lpstr>
      <vt:lpstr> İSLAMİ LİTERATÜRDE         “SÖZ AHLAKI”</vt:lpstr>
      <vt:lpstr>  gönül dünyamızdan…</vt:lpstr>
      <vt:lpstr>PowerPoint Sunusu</vt:lpstr>
      <vt:lpstr>Söz’e Dair Hastalıklar</vt:lpstr>
      <vt:lpstr>PowerPoint Sunusu</vt:lpstr>
      <vt:lpstr>                     Söz Ahlakı</vt:lpstr>
      <vt:lpstr>PowerPoint Sunusu</vt:lpstr>
      <vt:lpstr>        Sözün Ayarı Nasıl Olmalı? </vt:lpstr>
      <vt:lpstr>PowerPoint Sunusu</vt:lpstr>
      <vt:lpstr> Sözün Ayarı Nasıl Olmalı? </vt:lpstr>
      <vt:lpstr>Hepimiz bir nağmeye birer nota olabiliriz…</vt:lpstr>
      <vt:lpstr> Sözün Ayarı Nasıl Olmalı? </vt:lpstr>
      <vt:lpstr>   Gıybet, sahibi için bir ağırlık ve kirdir.  Bırak, o kir başkasının defterinde kalsın…  </vt:lpstr>
      <vt:lpstr>PowerPoint Sunusu</vt:lpstr>
      <vt:lpstr> Sözün Ayarı Nasıl Olmalı? </vt:lpstr>
      <vt:lpstr>PowerPoint Sunusu</vt:lpstr>
      <vt:lpstr>PowerPoint Sunusu</vt:lpstr>
      <vt:lpstr>Sözün Ayarı Nasıl Olmalı?</vt:lpstr>
      <vt:lpstr> Sözün Ayarı Nasıl Olmalı? </vt:lpstr>
      <vt:lpstr>   Mevlana’dan…</vt:lpstr>
      <vt:lpstr>-SUSKUNLAR MECLİSİ -1-</vt:lpstr>
      <vt:lpstr>-SUSKUNLAR MECLİSİ -2-</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 LİTERATÜRDE SÖZ AHLAKI</dc:title>
  <dc:creator>PC</dc:creator>
  <cp:lastModifiedBy>ASUS</cp:lastModifiedBy>
  <cp:revision>76</cp:revision>
  <dcterms:created xsi:type="dcterms:W3CDTF">2017-02-08T06:16:50Z</dcterms:created>
  <dcterms:modified xsi:type="dcterms:W3CDTF">2018-01-25T12:47:42Z</dcterms:modified>
</cp:coreProperties>
</file>